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0"/>
  </p:notesMasterIdLst>
  <p:sldIdLst>
    <p:sldId id="354" r:id="rId2"/>
    <p:sldId id="257" r:id="rId3"/>
    <p:sldId id="259" r:id="rId4"/>
    <p:sldId id="258" r:id="rId5"/>
    <p:sldId id="371" r:id="rId6"/>
    <p:sldId id="387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35" r:id="rId26"/>
    <p:sldId id="331" r:id="rId27"/>
    <p:sldId id="332" r:id="rId28"/>
    <p:sldId id="333" r:id="rId29"/>
    <p:sldId id="334" r:id="rId30"/>
    <p:sldId id="279" r:id="rId31"/>
    <p:sldId id="280" r:id="rId32"/>
    <p:sldId id="281" r:id="rId33"/>
    <p:sldId id="282" r:id="rId34"/>
    <p:sldId id="343" r:id="rId35"/>
    <p:sldId id="344" r:id="rId36"/>
    <p:sldId id="345" r:id="rId37"/>
    <p:sldId id="283" r:id="rId38"/>
    <p:sldId id="362" r:id="rId39"/>
    <p:sldId id="356" r:id="rId40"/>
    <p:sldId id="357" r:id="rId41"/>
    <p:sldId id="358" r:id="rId42"/>
    <p:sldId id="310" r:id="rId43"/>
    <p:sldId id="286" r:id="rId44"/>
    <p:sldId id="287" r:id="rId45"/>
    <p:sldId id="288" r:id="rId46"/>
    <p:sldId id="289" r:id="rId47"/>
    <p:sldId id="409" r:id="rId48"/>
    <p:sldId id="415" r:id="rId49"/>
    <p:sldId id="315" r:id="rId50"/>
    <p:sldId id="316" r:id="rId51"/>
    <p:sldId id="317" r:id="rId52"/>
    <p:sldId id="318" r:id="rId53"/>
    <p:sldId id="319" r:id="rId54"/>
    <p:sldId id="320" r:id="rId55"/>
    <p:sldId id="322" r:id="rId56"/>
    <p:sldId id="323" r:id="rId57"/>
    <p:sldId id="383" r:id="rId58"/>
    <p:sldId id="384" r:id="rId59"/>
    <p:sldId id="324" r:id="rId60"/>
    <p:sldId id="325" r:id="rId61"/>
    <p:sldId id="347" r:id="rId62"/>
    <p:sldId id="410" r:id="rId63"/>
    <p:sldId id="411" r:id="rId64"/>
    <p:sldId id="412" r:id="rId65"/>
    <p:sldId id="401" r:id="rId66"/>
    <p:sldId id="326" r:id="rId67"/>
    <p:sldId id="341" r:id="rId68"/>
    <p:sldId id="328" r:id="rId69"/>
    <p:sldId id="350" r:id="rId70"/>
    <p:sldId id="329" r:id="rId71"/>
    <p:sldId id="330" r:id="rId72"/>
    <p:sldId id="342" r:id="rId73"/>
    <p:sldId id="351" r:id="rId74"/>
    <p:sldId id="352" r:id="rId75"/>
    <p:sldId id="364" r:id="rId76"/>
    <p:sldId id="363" r:id="rId77"/>
    <p:sldId id="402" r:id="rId78"/>
    <p:sldId id="336" r:id="rId79"/>
    <p:sldId id="366" r:id="rId80"/>
    <p:sldId id="403" r:id="rId81"/>
    <p:sldId id="365" r:id="rId82"/>
    <p:sldId id="367" r:id="rId83"/>
    <p:sldId id="393" r:id="rId84"/>
    <p:sldId id="369" r:id="rId85"/>
    <p:sldId id="404" r:id="rId86"/>
    <p:sldId id="337" r:id="rId87"/>
    <p:sldId id="394" r:id="rId88"/>
    <p:sldId id="405" r:id="rId89"/>
    <p:sldId id="392" r:id="rId90"/>
    <p:sldId id="395" r:id="rId91"/>
    <p:sldId id="413" r:id="rId92"/>
    <p:sldId id="414" r:id="rId93"/>
    <p:sldId id="396" r:id="rId94"/>
    <p:sldId id="397" r:id="rId95"/>
    <p:sldId id="406" r:id="rId96"/>
    <p:sldId id="339" r:id="rId97"/>
    <p:sldId id="399" r:id="rId98"/>
    <p:sldId id="398" r:id="rId99"/>
    <p:sldId id="400" r:id="rId100"/>
    <p:sldId id="407" r:id="rId101"/>
    <p:sldId id="408" r:id="rId102"/>
    <p:sldId id="340" r:id="rId103"/>
    <p:sldId id="386" r:id="rId104"/>
    <p:sldId id="296" r:id="rId105"/>
    <p:sldId id="297" r:id="rId106"/>
    <p:sldId id="298" r:id="rId107"/>
    <p:sldId id="311" r:id="rId108"/>
    <p:sldId id="299" r:id="rId109"/>
    <p:sldId id="300" r:id="rId110"/>
    <p:sldId id="301" r:id="rId111"/>
    <p:sldId id="302" r:id="rId112"/>
    <p:sldId id="303" r:id="rId113"/>
    <p:sldId id="304" r:id="rId114"/>
    <p:sldId id="379" r:id="rId115"/>
    <p:sldId id="380" r:id="rId116"/>
    <p:sldId id="381" r:id="rId117"/>
    <p:sldId id="382" r:id="rId118"/>
    <p:sldId id="373" r:id="rId119"/>
    <p:sldId id="374" r:id="rId120"/>
    <p:sldId id="375" r:id="rId121"/>
    <p:sldId id="376" r:id="rId122"/>
    <p:sldId id="377" r:id="rId123"/>
    <p:sldId id="378" r:id="rId124"/>
    <p:sldId id="388" r:id="rId125"/>
    <p:sldId id="391" r:id="rId126"/>
    <p:sldId id="390" r:id="rId127"/>
    <p:sldId id="389" r:id="rId128"/>
    <p:sldId id="372" r:id="rId1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216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notesMaster" Target="notesMasters/notesMaster1.xml"/><Relationship Id="rId131" Type="http://schemas.openxmlformats.org/officeDocument/2006/relationships/printerSettings" Target="printerSettings/printerSettings1.bin"/><Relationship Id="rId132" Type="http://schemas.openxmlformats.org/officeDocument/2006/relationships/presProps" Target="presProps.xml"/><Relationship Id="rId133" Type="http://schemas.openxmlformats.org/officeDocument/2006/relationships/viewProps" Target="viewProps.xml"/><Relationship Id="rId134" Type="http://schemas.openxmlformats.org/officeDocument/2006/relationships/theme" Target="theme/theme1.xml"/><Relationship Id="rId13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74373384"/>
        <c:axId val="574376408"/>
        <c:axId val="0"/>
      </c:bar3DChart>
      <c:catAx>
        <c:axId val="574373384"/>
        <c:scaling>
          <c:orientation val="minMax"/>
        </c:scaling>
        <c:delete val="1"/>
        <c:axPos val="b"/>
        <c:majorTickMark val="out"/>
        <c:minorTickMark val="none"/>
        <c:tickLblPos val="nextTo"/>
        <c:crossAx val="574376408"/>
        <c:crosses val="autoZero"/>
        <c:auto val="1"/>
        <c:lblAlgn val="ctr"/>
        <c:lblOffset val="100"/>
        <c:noMultiLvlLbl val="0"/>
      </c:catAx>
      <c:valAx>
        <c:axId val="57437640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743733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04/05/2011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to: Glen Ford and Nigel Small for poking</a:t>
            </a:r>
            <a:r>
              <a:rPr lang="en-US" baseline="0" dirty="0" smtClean="0"/>
              <a:t> around early iterations of these </a:t>
            </a:r>
            <a:r>
              <a:rPr lang="en-US" baseline="0" dirty="0" err="1" smtClean="0"/>
              <a:t>Koans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in terms of entities (nodes) and their relationships (edges). Not in terms of entities and actions (e.g. email sleuthing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Draw the email sleuthing problem on the whiteboard.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quality of our data set is real-world</a:t>
            </a:r>
          </a:p>
          <a:p>
            <a:endParaRPr lang="en-US" dirty="0" smtClean="0"/>
          </a:p>
          <a:p>
            <a:r>
              <a:rPr lang="en-US" dirty="0" smtClean="0"/>
              <a:t>It’s large, but inconsistent.</a:t>
            </a:r>
            <a:r>
              <a:rPr lang="en-US" baseline="0" dirty="0" smtClean="0"/>
              <a:t> Rich in places, regularly structured in places. It’s information poor and less well structured in other places. Just like the real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02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Enemy of my enemy example </a:t>
            </a:r>
          </a:p>
          <a:p>
            <a:endParaRPr lang="en-US" dirty="0" smtClean="0"/>
          </a:p>
          <a:p>
            <a:r>
              <a:rPr lang="en-US" dirty="0" smtClean="0"/>
              <a:t>Default expander</a:t>
            </a:r>
            <a:r>
              <a:rPr lang="en-US" baseline="0" dirty="0" smtClean="0"/>
              <a:t> gives constraints about which relationship types can be traversed.</a:t>
            </a:r>
          </a:p>
          <a:p>
            <a:r>
              <a:rPr lang="en-US" baseline="0" dirty="0" smtClean="0"/>
              <a:t>Specific expander implementations can be used to </a:t>
            </a:r>
            <a:r>
              <a:rPr lang="en-US" baseline="0" dirty="0" err="1" smtClean="0"/>
              <a:t>prioritise</a:t>
            </a:r>
            <a:r>
              <a:rPr lang="en-US" baseline="0" dirty="0" smtClean="0"/>
              <a:t> specific relationships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Depth/breadth</a:t>
            </a:r>
            <a:r>
              <a:rPr lang="en-US" baseline="0" dirty="0" smtClean="0"/>
              <a:t> first are built-in orderings – can make your own</a:t>
            </a:r>
          </a:p>
          <a:p>
            <a:r>
              <a:rPr lang="en-US" baseline="0" dirty="0" smtClean="0"/>
              <a:t>Breadth-first tends to be more memory hungry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Evaluator implementation is where your code goes.</a:t>
            </a:r>
          </a:p>
          <a:p>
            <a:endParaRPr lang="en-US" dirty="0" smtClean="0"/>
          </a:p>
          <a:p>
            <a:r>
              <a:rPr lang="en-US" dirty="0" smtClean="0"/>
              <a:t>Key here to</a:t>
            </a:r>
            <a:r>
              <a:rPr lang="en-US" baseline="0" dirty="0" smtClean="0"/>
              <a:t> evaluate the path object at each step in the graph.</a:t>
            </a:r>
          </a:p>
          <a:p>
            <a:r>
              <a:rPr lang="en-US" baseline="0" dirty="0" smtClean="0"/>
              <a:t>Path gives us current node and access to the traversed path, current node (and its relationships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7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and matching a pattern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theDoctor.setAssociation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("title",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("episode",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aDoctorActor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PLAYED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aDoctorActor.addPropertyConstraint</a:t>
            </a:r>
            <a:r>
              <a:rPr lang="en-US" b="1" dirty="0">
                <a:latin typeface="Courier New"/>
                <a:cs typeface="Courier New"/>
              </a:rPr>
              <a:t>("actor",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theCybermen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universe.speciesIndex.get</a:t>
            </a:r>
            <a:r>
              <a:rPr lang="en-US" b="1" i="1" dirty="0">
                <a:latin typeface="Courier New"/>
                <a:cs typeface="Courier New"/>
              </a:rPr>
              <a:t>("species", </a:t>
            </a:r>
            <a:r>
              <a:rPr lang="en-US" b="1" i="1" dirty="0" smtClean="0">
                <a:latin typeface="Courier New"/>
                <a:cs typeface="Courier New"/>
              </a:rPr>
              <a:t/>
            </a:r>
            <a:br>
              <a:rPr lang="en-US" b="1" i="1" dirty="0" smtClean="0">
                <a:latin typeface="Courier New"/>
                <a:cs typeface="Courier New"/>
              </a:rPr>
            </a:br>
            <a:r>
              <a:rPr lang="en-US" b="1" i="1" dirty="0" smtClean="0">
                <a:latin typeface="Courier New"/>
                <a:cs typeface="Courier New"/>
              </a:rPr>
              <a:t>                           "</a:t>
            </a:r>
            <a:r>
              <a:rPr lang="en-US" b="1" i="1" dirty="0" err="1">
                <a:latin typeface="Courier New"/>
                <a:cs typeface="Courier New"/>
              </a:rPr>
              <a:t>Cyberman</a:t>
            </a:r>
            <a:r>
              <a:rPr lang="en-US" b="1" i="1" dirty="0">
                <a:latin typeface="Courier New"/>
                <a:cs typeface="Courier New"/>
              </a:rPr>
              <a:t>").</a:t>
            </a:r>
            <a:r>
              <a:rPr lang="en-US" b="1" i="1" dirty="0" err="1">
                <a:latin typeface="Courier New"/>
                <a:cs typeface="Courier New"/>
              </a:rPr>
              <a:t>getSingle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ENEMY_OF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PatternMatcher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matcher = </a:t>
            </a:r>
            <a:r>
              <a:rPr lang="en-US" b="1" dirty="0" err="1">
                <a:latin typeface="Courier New"/>
                <a:cs typeface="Courier New"/>
              </a:rPr>
              <a:t>PatternMatcher.</a:t>
            </a:r>
            <a:r>
              <a:rPr lang="en-US" b="1" i="1" dirty="0" err="1">
                <a:latin typeface="Courier New"/>
                <a:cs typeface="Courier New"/>
              </a:rPr>
              <a:t>getMatcher</a:t>
            </a:r>
            <a:r>
              <a:rPr lang="en-US" b="1" i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Iterable</a:t>
            </a:r>
            <a:r>
              <a:rPr lang="en-US" b="1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PatternMatch</a:t>
            </a:r>
            <a:r>
              <a:rPr lang="en-US" b="1" dirty="0">
                <a:latin typeface="Courier New"/>
                <a:cs typeface="Courier New"/>
              </a:rPr>
              <a:t>&gt; matches = </a:t>
            </a:r>
            <a:r>
              <a:rPr lang="en-US" b="1" dirty="0" err="1">
                <a:latin typeface="Courier New"/>
                <a:cs typeface="Courier New"/>
              </a:rPr>
              <a:t>matcher.match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smtClean="0">
                <a:latin typeface="Courier New"/>
                <a:cs typeface="Courier New"/>
              </a:rPr>
              <a:t/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                                                 </a:t>
            </a:r>
            <a:r>
              <a:rPr lang="en-US" b="1" i="1" dirty="0" err="1" smtClean="0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  <a:endParaRPr lang="en-US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996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Doctor versus </a:t>
            </a:r>
            <a:r>
              <a:rPr lang="en-US" dirty="0" err="1" smtClean="0"/>
              <a:t>Cybermen</a:t>
            </a:r>
            <a:r>
              <a:rPr lang="en-US" dirty="0" smtClean="0"/>
              <a:t> Episodes</a:t>
            </a:r>
          </a:p>
          <a:p>
            <a:pPr lvl="1"/>
            <a:r>
              <a:rPr lang="en-US" dirty="0" smtClean="0"/>
              <a:t>See previous slide!</a:t>
            </a:r>
          </a:p>
          <a:p>
            <a:r>
              <a:rPr lang="en-US" dirty="0" smtClean="0"/>
              <a:t>Find the Doctors that battled the </a:t>
            </a:r>
            <a:r>
              <a:rPr lang="en-US" dirty="0" err="1" smtClean="0"/>
              <a:t>Cybermen</a:t>
            </a:r>
            <a:endParaRPr lang="en-US" dirty="0" smtClean="0"/>
          </a:p>
          <a:p>
            <a:pPr lvl="1"/>
            <a:r>
              <a:rPr lang="en-US" dirty="0" smtClean="0"/>
              <a:t>Not all of them did</a:t>
            </a:r>
          </a:p>
          <a:p>
            <a:r>
              <a:rPr lang="en-US" dirty="0" smtClean="0"/>
              <a:t>Find the episodes with Rose Tyler and the Ninth Doctor</a:t>
            </a:r>
          </a:p>
          <a:p>
            <a:pPr lvl="1"/>
            <a:r>
              <a:rPr lang="en-US" dirty="0" smtClean="0"/>
              <a:t>Jim’s </a:t>
            </a:r>
            <a:r>
              <a:rPr lang="en-US" dirty="0" err="1" smtClean="0"/>
              <a:t>favourite</a:t>
            </a:r>
            <a:r>
              <a:rPr lang="en-US" dirty="0" smtClean="0"/>
              <a:t> pairing!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9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Nine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smtClean="0"/>
              <a:t> Ten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smtClean="0"/>
              <a:t>Data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26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9" grpId="0" animBg="1"/>
      <p:bldP spid="40" grpId="0" animBg="1"/>
      <p:bldP spid="38" grpId="0" animBg="1"/>
      <p:bldP spid="38" grpId="1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</a:t>
            </a:r>
            <a:r>
              <a:rPr lang="en-US" dirty="0" smtClean="0"/>
              <a:t>own code </a:t>
            </a:r>
            <a:r>
              <a:rPr lang="en-US" dirty="0" smtClean="0"/>
              <a:t>to </a:t>
            </a:r>
            <a:r>
              <a:rPr lang="en-US" dirty="0" smtClean="0"/>
              <a:t>adapt </a:t>
            </a:r>
            <a:r>
              <a:rPr lang="en-US" dirty="0" smtClean="0"/>
              <a:t>the </a:t>
            </a:r>
            <a:r>
              <a:rPr lang="en-US" dirty="0" smtClean="0"/>
              <a:t>kernel</a:t>
            </a:r>
          </a:p>
          <a:p>
            <a:r>
              <a:rPr lang="en-US" dirty="0" smtClean="0"/>
              <a:t>REST managed/unmanaged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</a:t>
            </a:r>
            <a:r>
              <a:rPr lang="en-US" b="1" dirty="0" smtClean="0"/>
              <a:t>http://neo4j.org</a:t>
            </a:r>
            <a:r>
              <a:rPr lang="en-US" dirty="0" smtClean="0"/>
              <a:t>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1752600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Tutorial starts</a:t>
            </a:r>
          </a:p>
          <a:p>
            <a:r>
              <a:rPr lang="en-US" dirty="0" smtClean="0"/>
              <a:t>XX:YY </a:t>
            </a:r>
            <a:r>
              <a:rPr lang="en-US" dirty="0" smtClean="0"/>
              <a:t>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r>
              <a:rPr lang="en-US" dirty="0" smtClean="0"/>
              <a:t>XX:YY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Pattern Matching</a:t>
            </a:r>
            <a:endParaRPr lang="en-US" dirty="0"/>
          </a:p>
          <a:p>
            <a:r>
              <a:rPr lang="en-US" dirty="0" smtClean="0"/>
              <a:t>REST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Spring Data Graph</a:t>
            </a:r>
            <a:endParaRPr lang="en-US" dirty="0" smtClean="0"/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</a:t>
            </a:r>
            <a:r>
              <a:rPr lang="en-US" sz="1200" dirty="0">
                <a:solidFill>
                  <a:schemeClr val="bg1"/>
                </a:solidFill>
              </a:rPr>
              <a:t>://</a:t>
            </a:r>
            <a:r>
              <a:rPr lang="en-US" sz="1200" dirty="0" err="1">
                <a:solidFill>
                  <a:schemeClr val="bg1"/>
                </a:solidFill>
              </a:rPr>
              <a:t>browsertoolkit.com</a:t>
            </a:r>
            <a:r>
              <a:rPr lang="en-US" sz="1200" dirty="0">
                <a:solidFill>
                  <a:schemeClr val="bg1"/>
                </a:solidFill>
              </a:rPr>
              <a:t>/fault-</a:t>
            </a:r>
            <a:r>
              <a:rPr lang="en-US" sz="1200" dirty="0" err="1">
                <a:solidFill>
                  <a:schemeClr val="bg1"/>
                </a:solidFill>
              </a:rPr>
              <a:t>tolerance.png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 is </a:t>
            </a:r>
            <a:r>
              <a:rPr lang="en-US" i="1" dirty="0" smtClean="0"/>
              <a:t>programmatic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 the Java APIs</a:t>
            </a:r>
          </a:p>
          <a:p>
            <a:pPr lvl="1"/>
            <a:r>
              <a:rPr lang="en-US" dirty="0" smtClean="0"/>
              <a:t>JVM languages have bindings to the same APIs</a:t>
            </a:r>
          </a:p>
          <a:p>
            <a:pPr lvl="2"/>
            <a:r>
              <a:rPr lang="en-US" dirty="0" err="1" smtClean="0"/>
              <a:t>JRuby</a:t>
            </a:r>
            <a:r>
              <a:rPr lang="en-US" dirty="0" smtClean="0"/>
              <a:t>, </a:t>
            </a:r>
            <a:r>
              <a:rPr lang="en-US" dirty="0" err="1" smtClean="0"/>
              <a:t>Jython</a:t>
            </a:r>
            <a:r>
              <a:rPr lang="en-US" dirty="0" smtClean="0"/>
              <a:t>, </a:t>
            </a:r>
            <a:r>
              <a:rPr lang="en-US" dirty="0" err="1" smtClean="0"/>
              <a:t>Clojure</a:t>
            </a:r>
            <a:r>
              <a:rPr lang="en-US" dirty="0" smtClean="0"/>
              <a:t>, </a:t>
            </a:r>
            <a:r>
              <a:rPr lang="en-US" dirty="0" err="1" smtClean="0"/>
              <a:t>Scala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Managing nodes and relationships</a:t>
            </a:r>
          </a:p>
          <a:p>
            <a:r>
              <a:rPr lang="en-US" dirty="0" smtClean="0"/>
              <a:t>Indexing</a:t>
            </a:r>
          </a:p>
          <a:p>
            <a:r>
              <a:rPr lang="en-US" dirty="0" smtClean="0"/>
              <a:t>Traversing </a:t>
            </a:r>
          </a:p>
          <a:p>
            <a:r>
              <a:rPr lang="en-US" dirty="0" smtClean="0"/>
              <a:t>Path finding</a:t>
            </a:r>
          </a:p>
          <a:p>
            <a:r>
              <a:rPr lang="en-US" dirty="0" smtClean="0"/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4188484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It’s almost time for us to do some of that programmatic stuff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But first let’s examine our toolset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6792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28" y="1001103"/>
            <a:ext cx="4770581" cy="48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 smtClean="0">
                <a:latin typeface="Courier New"/>
                <a:cs typeface="Courier New"/>
              </a:rPr>
              <a:t>/neo/development</a:t>
            </a:r>
            <a:r>
              <a:rPr lang="en-US" sz="1800" dirty="0">
                <a:latin typeface="Courier New"/>
                <a:cs typeface="Courier New"/>
              </a:rPr>
              <a:t>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:$LIB_DIR/neo4j-kernel-</a:t>
            </a:r>
            <a:r>
              <a:rPr lang="en-US" sz="1800" dirty="0" smtClean="0">
                <a:latin typeface="Courier New"/>
                <a:cs typeface="Courier New"/>
              </a:rPr>
              <a:t>1.3.jar</a:t>
            </a:r>
            <a:r>
              <a:rPr lang="en-US" sz="1800" dirty="0">
                <a:latin typeface="Courier New"/>
                <a:cs typeface="Courier New"/>
              </a:rPr>
              <a:t>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</a:t>
            </a:r>
            <a:r>
              <a:rPr lang="en-US" sz="1800" dirty="0" smtClean="0">
                <a:latin typeface="Courier New"/>
                <a:cs typeface="Courier New"/>
              </a:rPr>
              <a:t>\neo\development</a:t>
            </a:r>
            <a:r>
              <a:rPr lang="en-US" sz="1800" dirty="0">
                <a:latin typeface="Courier New"/>
                <a:cs typeface="Courier New"/>
              </a:rPr>
              <a:t>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;%LIB_DIR%\neo4j-kernel-</a:t>
            </a:r>
            <a:r>
              <a:rPr lang="en-US" sz="1800" dirty="0" smtClean="0">
                <a:latin typeface="Courier New"/>
                <a:cs typeface="Courier New"/>
              </a:rPr>
              <a:t>1.3.jar</a:t>
            </a:r>
            <a:r>
              <a:rPr lang="en-US" sz="1800" dirty="0">
                <a:latin typeface="Courier New"/>
                <a:cs typeface="Courier New"/>
              </a:rPr>
              <a:t>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ontar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01" y="1535549"/>
            <a:ext cx="2147413" cy="4237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some of the bad guys</a:t>
            </a:r>
            <a:endParaRPr lang="en-US" dirty="0"/>
          </a:p>
        </p:txBody>
      </p:sp>
      <p:pic>
        <p:nvPicPr>
          <p:cNvPr id="6" name="Picture 5" descr="gold dale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52" y="1535549"/>
            <a:ext cx="2314039" cy="4292456"/>
          </a:xfrm>
          <a:prstGeom prst="rect">
            <a:avLst/>
          </a:prstGeom>
        </p:spPr>
      </p:pic>
      <p:pic>
        <p:nvPicPr>
          <p:cNvPr id="7" name="Picture 6" descr="cyberma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0" y="1129001"/>
            <a:ext cx="1844563" cy="46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3152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283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989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CRUD some nodes and relationships</a:t>
            </a:r>
          </a:p>
          <a:p>
            <a:r>
              <a:rPr lang="en-US" dirty="0" smtClean="0"/>
              <a:t>Understand properties on both nodes and relationships</a:t>
            </a:r>
          </a:p>
          <a:p>
            <a:r>
              <a:rPr lang="en-US" dirty="0" smtClean="0"/>
              <a:t>Understand directions for relationships</a:t>
            </a:r>
          </a:p>
          <a:p>
            <a:r>
              <a:rPr lang="en-US" dirty="0" smtClean="0"/>
              <a:t>Understand deletion semantics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723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</a:t>
            </a:r>
            <a:r>
              <a:rPr lang="en-US" i="1" dirty="0" smtClean="0"/>
              <a:t>mostly</a:t>
            </a:r>
            <a:r>
              <a:rPr lang="en-US" dirty="0" smtClean="0"/>
              <a:t> self</a:t>
            </a:r>
            <a:r>
              <a:rPr lang="en-US" dirty="0" smtClean="0"/>
              <a:t>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09" y="1417638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6291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</a:t>
            </a:r>
            <a:r>
              <a:rPr lang="en-US" dirty="0" smtClean="0"/>
              <a:t>read performance for write cost</a:t>
            </a:r>
            <a:endParaRPr lang="en-US" dirty="0" smtClean="0"/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6762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4890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</a:t>
            </a:r>
            <a:r>
              <a:rPr lang="en-US" dirty="0" smtClean="0"/>
              <a:t>item</a:t>
            </a:r>
          </a:p>
          <a:p>
            <a:pPr lvl="1"/>
            <a:r>
              <a:rPr lang="en-US" dirty="0" smtClean="0"/>
              <a:t>Great for recommendations!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</a:t>
            </a:r>
            <a:r>
              <a:rPr lang="en-US" sz="1800" b="1" dirty="0" err="1" smtClean="0">
                <a:latin typeface="Courier New"/>
                <a:cs typeface="Courier New"/>
              </a:rPr>
              <a:t>get</a:t>
            </a:r>
            <a:r>
              <a:rPr lang="en-US" sz="1800" dirty="0" smtClean="0">
                <a:latin typeface="Courier New"/>
                <a:cs typeface="Courier New"/>
              </a:rPr>
              <a:t>(”actor"</a:t>
            </a:r>
            <a:r>
              <a:rPr lang="en-US" sz="1800" dirty="0">
                <a:latin typeface="Courier New"/>
                <a:cs typeface="Courier New"/>
              </a:rPr>
              <a:t>, </a:t>
            </a:r>
            <a:r>
              <a:rPr lang="en-US" sz="1800" dirty="0" smtClean="0">
                <a:latin typeface="Courier New"/>
                <a:cs typeface="Courier New"/>
              </a:rPr>
              <a:t>"Roger Delgado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IndexHits</a:t>
            </a:r>
            <a:r>
              <a:rPr lang="en-US" sz="1800" dirty="0">
                <a:latin typeface="Courier New"/>
                <a:cs typeface="Courier New"/>
              </a:rPr>
              <a:t>&lt;Node&gt; species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</a:t>
            </a:r>
            <a:r>
              <a:rPr lang="en-US" sz="1800" b="1" dirty="0" err="1" smtClean="0">
                <a:latin typeface="Courier New"/>
                <a:cs typeface="Courier New"/>
              </a:rPr>
              <a:t>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7177819" y="4473864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155875" y="4473864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0925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Mutating </a:t>
            </a:r>
            <a:r>
              <a:rPr lang="en-US" dirty="0" smtClean="0"/>
              <a:t>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Retrieve a named index from a DB instance</a:t>
            </a:r>
          </a:p>
          <a:p>
            <a:r>
              <a:rPr lang="en-US" dirty="0" smtClean="0"/>
              <a:t>Mutate an index (along with its graph)</a:t>
            </a:r>
          </a:p>
          <a:p>
            <a:r>
              <a:rPr lang="en-US" dirty="0" smtClean="0"/>
              <a:t>Query an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570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named index, </a:t>
            </a:r>
            <a:r>
              <a:rPr lang="en-US" dirty="0"/>
              <a:t>traverse graph with core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Find starting point with index query, traverse graph with core API</a:t>
            </a:r>
          </a:p>
          <a:p>
            <a:r>
              <a:rPr lang="en-US" dirty="0" smtClean="0"/>
              <a:t>Find </a:t>
            </a:r>
            <a:r>
              <a:rPr lang="en-US" dirty="0"/>
              <a:t>starting </a:t>
            </a:r>
            <a:r>
              <a:rPr lang="en-US" dirty="0" smtClean="0"/>
              <a:t>point</a:t>
            </a:r>
            <a:r>
              <a:rPr lang="en-US" b="1" u="sng" dirty="0" smtClean="0"/>
              <a:t>s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dirty="0" smtClean="0"/>
              <a:t>index query, </a:t>
            </a:r>
            <a:r>
              <a:rPr lang="en-US" dirty="0"/>
              <a:t>traverse graph with core API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43791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default parameters in traverser API to traverse the graph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customised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ReturnableEvaluator</a:t>
            </a:r>
            <a:r>
              <a:rPr lang="en-US" dirty="0" smtClean="0"/>
              <a:t> to populate the returnable set of nodes for a traversal, using the traverser API</a:t>
            </a:r>
          </a:p>
        </p:txBody>
      </p:sp>
    </p:spTree>
    <p:extLst>
      <p:ext uri="{BB962C8B-B14F-4D97-AF65-F5344CB8AC3E}">
        <p14:creationId xmlns:p14="http://schemas.microsoft.com/office/powerpoint/2010/main" val="9538403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Traverser traverser = </a:t>
            </a:r>
            <a:r>
              <a:rPr lang="en-US" dirty="0" err="1" smtClean="0">
                <a:latin typeface="Courier New"/>
                <a:cs typeface="Courier New"/>
              </a:rPr>
              <a:t>Traversal.description</a:t>
            </a:r>
            <a:r>
              <a:rPr lang="en-US" dirty="0" smtClean="0">
                <a:latin typeface="Courier New"/>
                <a:cs typeface="Courier New"/>
              </a:rPr>
              <a:t>().expand(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DoctorWhoUniverse.ENEMY_OF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 smtClean="0">
                <a:latin typeface="Courier New"/>
                <a:cs typeface="Courier New"/>
              </a:rPr>
              <a:t>))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 smtClean="0">
                <a:latin typeface="Courier New"/>
                <a:cs typeface="Courier New"/>
              </a:rPr>
              <a:t>depthFirst</a:t>
            </a:r>
            <a:r>
              <a:rPr lang="en-US" dirty="0" smtClean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r>
              <a:rPr lang="en-US" dirty="0" smtClean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 smtClean="0">
                <a:latin typeface="Courier New"/>
                <a:cs typeface="Courier New"/>
              </a:rPr>
              <a:t>   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== 2)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Evaluation.INCLUDE_AND_PRUNE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&gt; 2){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Evaluation.EXCLUDE_AND_CONTINUE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r>
              <a:rPr lang="en-US" dirty="0" smtClean="0">
                <a:latin typeface="Courier New"/>
                <a:cs typeface="Courier New"/>
              </a:rPr>
              <a:t>}).uniqueness(</a:t>
            </a:r>
            <a:r>
              <a:rPr lang="en-US" dirty="0" err="1" smtClean="0">
                <a:latin typeface="Courier New"/>
                <a:cs typeface="Courier New"/>
              </a:rPr>
              <a:t>Uniqueness.NODE_GLOBAL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latin typeface="Courier New"/>
                <a:cs typeface="Courier New"/>
              </a:rPr>
              <a:t>.traverse(</a:t>
            </a:r>
            <a:r>
              <a:rPr lang="en-US" dirty="0" err="1" smtClean="0">
                <a:latin typeface="Courier New"/>
                <a:cs typeface="Courier New"/>
              </a:rPr>
              <a:t>theMaster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the regeneration path to find how many doctors there have been 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</a:p>
          <a:p>
            <a:r>
              <a:rPr lang="en-US" dirty="0" smtClean="0"/>
              <a:t>Find the first Doctor </a:t>
            </a:r>
            <a:r>
              <a:rPr lang="en-US" dirty="0"/>
              <a:t>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  <a:endParaRPr lang="en-US" dirty="0" smtClean="0"/>
          </a:p>
          <a:p>
            <a:pPr lvl="1"/>
            <a:r>
              <a:rPr lang="en-US" dirty="0" smtClean="0"/>
              <a:t>Beware of Richard </a:t>
            </a:r>
            <a:r>
              <a:rPr lang="en-US" dirty="0" err="1" smtClean="0"/>
              <a:t>Hurdnall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662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far, we’ve done all the hard work</a:t>
            </a:r>
          </a:p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r>
              <a:rPr lang="en-US" dirty="0" smtClean="0"/>
              <a:t> are a higher level of abstraction</a:t>
            </a:r>
          </a:p>
          <a:p>
            <a:pPr lvl="1"/>
            <a:r>
              <a:rPr lang="en-US" dirty="0" smtClean="0"/>
              <a:t>You do less work!</a:t>
            </a:r>
          </a:p>
          <a:p>
            <a:r>
              <a:rPr lang="en-US" dirty="0" smtClean="0"/>
              <a:t>The database comes with a set of useful algorithms built-in</a:t>
            </a:r>
          </a:p>
          <a:p>
            <a:pPr lvl="1"/>
            <a:r>
              <a:rPr lang="en-US" dirty="0"/>
              <a:t>Time to get some payback from Algorithms </a:t>
            </a:r>
            <a:r>
              <a:rPr lang="en-US" dirty="0" smtClean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081215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 versus The Master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</a:t>
            </a:r>
            <a:r>
              <a:rPr lang="en-US" dirty="0" smtClean="0"/>
              <a:t>fought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72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the Shortest Path!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6949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0018"/>
            <a:ext cx="8229600" cy="15863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Find </a:t>
            </a:r>
            <a:r>
              <a:rPr lang="en-US" sz="2400" b="1" u="sng" dirty="0" smtClean="0"/>
              <a:t>all</a:t>
            </a:r>
            <a:r>
              <a:rPr lang="en-US" sz="2400" dirty="0" smtClean="0"/>
              <a:t> the episodes where Rose Tyler fought the </a:t>
            </a:r>
            <a:r>
              <a:rPr lang="en-US" sz="2400" dirty="0" err="1" smtClean="0"/>
              <a:t>Daleks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2" y="1676099"/>
            <a:ext cx="7135090" cy="49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9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finder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rose = ...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 = ...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&lt;Path&gt; </a:t>
            </a: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GraphAlgoFactory.pathsWithLength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Traversal.expanderForTypes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DoctorWhoUniverse.APPEARED_IN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Direction.BOTH</a:t>
            </a:r>
            <a:r>
              <a:rPr lang="en-US" sz="1600" dirty="0" smtClean="0">
                <a:latin typeface="Courier New"/>
                <a:cs typeface="Courier New"/>
              </a:rPr>
              <a:t>), 2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Iterable</a:t>
            </a:r>
            <a:r>
              <a:rPr lang="en-US" sz="1600" dirty="0">
                <a:latin typeface="Courier New"/>
                <a:cs typeface="Courier New"/>
              </a:rPr>
              <a:t>&lt;Path&gt; paths = </a:t>
            </a:r>
            <a:r>
              <a:rPr lang="en-US" sz="1600" dirty="0" err="1">
                <a:latin typeface="Courier New"/>
                <a:cs typeface="Courier New"/>
              </a:rPr>
              <a:t>pathFinder.findAllPaths</a:t>
            </a:r>
            <a:r>
              <a:rPr lang="en-US" sz="1600" dirty="0">
                <a:latin typeface="Courier New"/>
                <a:cs typeface="Courier New"/>
              </a:rPr>
              <a:t>(rose,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6142189" y="123074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algo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flipH="1">
            <a:off x="4655133" y="277090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flipH="1">
            <a:off x="3375897" y="3038764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fixed path </a:t>
            </a:r>
            <a:r>
              <a:rPr lang="en-US" dirty="0" smtClean="0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8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episodes where Rose Tyler fought the </a:t>
            </a:r>
            <a:r>
              <a:rPr lang="en-US" dirty="0" err="1" smtClean="0"/>
              <a:t>Daleks</a:t>
            </a:r>
            <a:endParaRPr lang="en-US" dirty="0" smtClean="0"/>
          </a:p>
          <a:p>
            <a:r>
              <a:rPr lang="en-US" dirty="0" smtClean="0"/>
              <a:t>Find how many times the Master has regenerated</a:t>
            </a:r>
          </a:p>
          <a:p>
            <a:pPr lvl="1"/>
            <a:r>
              <a:rPr lang="en-US" dirty="0" smtClean="0"/>
              <a:t>Compare this to how we did it with traversers!</a:t>
            </a:r>
          </a:p>
          <a:p>
            <a:r>
              <a:rPr lang="en-US" dirty="0" smtClean="0"/>
              <a:t>Find the episode where David Tennant’s Doctor regenerated into Matt Smith’s</a:t>
            </a:r>
          </a:p>
        </p:txBody>
      </p:sp>
    </p:spTree>
    <p:extLst>
      <p:ext uri="{BB962C8B-B14F-4D97-AF65-F5344CB8AC3E}">
        <p14:creationId xmlns:p14="http://schemas.microsoft.com/office/powerpoint/2010/main" val="1516199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graph matching?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super-powerful for looking for patterns in a data set</a:t>
            </a:r>
          </a:p>
          <a:p>
            <a:pPr lvl="1"/>
            <a:r>
              <a:rPr lang="en-US" dirty="0" smtClean="0"/>
              <a:t>E.g. retail analytics</a:t>
            </a:r>
          </a:p>
          <a:p>
            <a:r>
              <a:rPr lang="en-US" dirty="0" smtClean="0"/>
              <a:t>Higher-level abstraction than raw traversers</a:t>
            </a:r>
          </a:p>
          <a:p>
            <a:pPr lvl="1"/>
            <a:r>
              <a:rPr lang="en-US" dirty="0" smtClean="0"/>
              <a:t>You do less work!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2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Matchers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Library: neo4j-graph-matching</a:t>
            </a:r>
          </a:p>
          <a:p>
            <a:r>
              <a:rPr lang="en-US" dirty="0" smtClean="0"/>
              <a:t>Uses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dirty="0"/>
              <a:t> and </a:t>
            </a:r>
            <a:r>
              <a:rPr lang="en-US" b="1" dirty="0" err="1">
                <a:latin typeface="Courier New"/>
                <a:cs typeface="Courier New"/>
              </a:rPr>
              <a:t>PatternRelationship</a:t>
            </a:r>
            <a:r>
              <a:rPr lang="en-US" dirty="0"/>
              <a:t> types to describe graph </a:t>
            </a:r>
            <a:r>
              <a:rPr lang="en-US" dirty="0" smtClean="0"/>
              <a:t>patterns</a:t>
            </a:r>
          </a:p>
          <a:p>
            <a:pPr lvl="1"/>
            <a:r>
              <a:rPr lang="en-US" dirty="0" smtClean="0"/>
              <a:t>The “unbound” parts of the graph</a:t>
            </a:r>
            <a:endParaRPr lang="en-US" dirty="0"/>
          </a:p>
          <a:p>
            <a:r>
              <a:rPr lang="en-US" dirty="0" smtClean="0"/>
              <a:t>Coordinates</a:t>
            </a:r>
          </a:p>
          <a:p>
            <a:pPr lvl="1"/>
            <a:r>
              <a:rPr lang="en-US" sz="1800" dirty="0">
                <a:latin typeface="Courier New"/>
                <a:cs typeface="Courier New"/>
              </a:rPr>
              <a:t>&lt;dependency org=</a:t>
            </a:r>
            <a:r>
              <a:rPr lang="en-US" sz="1800" i="1" dirty="0">
                <a:latin typeface="Courier New"/>
                <a:cs typeface="Courier New"/>
              </a:rPr>
              <a:t>"</a:t>
            </a:r>
            <a:r>
              <a:rPr lang="en-US" sz="1800" i="1" dirty="0" smtClean="0">
                <a:latin typeface="Courier New"/>
                <a:cs typeface="Courier New"/>
              </a:rPr>
              <a:t>org.neo4j"</a:t>
            </a:r>
            <a:br>
              <a:rPr lang="en-US" sz="1800" i="1" dirty="0" smtClean="0">
                <a:latin typeface="Courier New"/>
                <a:cs typeface="Courier New"/>
              </a:rPr>
            </a:br>
            <a:r>
              <a:rPr lang="en-US" sz="1800" i="1" dirty="0" smtClean="0">
                <a:latin typeface="Courier New"/>
                <a:cs typeface="Courier New"/>
              </a:rPr>
              <a:t>  name</a:t>
            </a:r>
            <a:r>
              <a:rPr lang="en-US" sz="1800" i="1" dirty="0">
                <a:latin typeface="Courier New"/>
                <a:cs typeface="Courier New"/>
              </a:rPr>
              <a:t>="neo4j-graph-matching" rev="0.8"/&gt;</a:t>
            </a:r>
            <a:endParaRPr lang="en-US" sz="1800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/neo4j/graph-</a:t>
            </a:r>
            <a:r>
              <a:rPr lang="en-US" dirty="0" smtClean="0"/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220842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which episodes did the Doctor battle the </a:t>
            </a:r>
            <a:r>
              <a:rPr lang="en-US" dirty="0" err="1" smtClean="0"/>
              <a:t>Cybermen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0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6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20942</TotalTime>
  <Words>5281</Words>
  <Application>Microsoft Macintosh PowerPoint</Application>
  <PresentationFormat>On-screen Show (4:3)</PresentationFormat>
  <Paragraphs>929</Paragraphs>
  <Slides>128</Slides>
  <Notes>43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29" baseType="lpstr">
      <vt:lpstr>Office Theme</vt:lpstr>
      <vt:lpstr>PowerPoint Presentation</vt:lpstr>
      <vt:lpstr>A Programmatic Introduction to Neo4j</vt:lpstr>
      <vt:lpstr>Logistics</vt:lpstr>
      <vt:lpstr>Roadmap</vt:lpstr>
      <vt:lpstr>PowerPoint Presentation</vt:lpstr>
      <vt:lpstr>Meet some of the bad guys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Data access is programmatic</vt:lpstr>
      <vt:lpstr>It’s almost time for us to do some of that programmatic stuff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Exercise</vt:lpstr>
      <vt:lpstr>Koan 2</vt:lpstr>
      <vt:lpstr>Core API</vt:lpstr>
      <vt:lpstr>Creating Nodes</vt:lpstr>
      <vt:lpstr>Creating Relationships</vt:lpstr>
      <vt:lpstr>Repeat...until…</vt:lpstr>
      <vt:lpstr>Exercise</vt:lpstr>
      <vt:lpstr>Koan 3</vt:lpstr>
      <vt:lpstr>Graphs are mostly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Exercise</vt:lpstr>
      <vt:lpstr>Koan Four</vt:lpstr>
      <vt:lpstr>Mixing Core API and Indexes</vt:lpstr>
      <vt:lpstr>Exercise</vt:lpstr>
      <vt:lpstr>Koan Five</vt:lpstr>
      <vt:lpstr>Comparing APIs</vt:lpstr>
      <vt:lpstr>(At least) Two Traverser APIs</vt:lpstr>
      <vt:lpstr>Simple Traverser API</vt:lpstr>
      <vt:lpstr>Exercise</vt:lpstr>
      <vt:lpstr>Koan Six</vt:lpstr>
      <vt:lpstr>“New” Traverser API</vt:lpstr>
      <vt:lpstr>Exercise</vt:lpstr>
      <vt:lpstr>Koan Seven</vt:lpstr>
      <vt:lpstr>Graph Algos</vt:lpstr>
      <vt:lpstr>The Doctor versus The Master</vt:lpstr>
      <vt:lpstr>Try the Shortest Path!</vt:lpstr>
      <vt:lpstr>Path finding</vt:lpstr>
      <vt:lpstr>Path finder code</vt:lpstr>
      <vt:lpstr>Exercise</vt:lpstr>
      <vt:lpstr>Koan Eight</vt:lpstr>
      <vt:lpstr>Why graph matching?</vt:lpstr>
      <vt:lpstr>Graph Matchers</vt:lpstr>
      <vt:lpstr>In which episodes did the Doctor battle the Cybermen?</vt:lpstr>
      <vt:lpstr>Setting up and matching a pattern</vt:lpstr>
      <vt:lpstr>Exercise</vt:lpstr>
      <vt:lpstr>Koan Nine</vt:lpstr>
      <vt:lpstr>Koan Ten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345</cp:revision>
  <dcterms:created xsi:type="dcterms:W3CDTF">2011-03-08T13:24:17Z</dcterms:created>
  <dcterms:modified xsi:type="dcterms:W3CDTF">2011-05-07T16:34:54Z</dcterms:modified>
</cp:coreProperties>
</file>